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70" r:id="rId4"/>
    <p:sldId id="274" r:id="rId5"/>
    <p:sldId id="271" r:id="rId6"/>
    <p:sldId id="257" r:id="rId7"/>
    <p:sldId id="285" r:id="rId8"/>
    <p:sldId id="286" r:id="rId9"/>
    <p:sldId id="263" r:id="rId10"/>
    <p:sldId id="260" r:id="rId11"/>
    <p:sldId id="265" r:id="rId12"/>
    <p:sldId id="259" r:id="rId13"/>
    <p:sldId id="275" r:id="rId14"/>
    <p:sldId id="272" r:id="rId15"/>
    <p:sldId id="262" r:id="rId16"/>
    <p:sldId id="277" r:id="rId17"/>
    <p:sldId id="278" r:id="rId18"/>
    <p:sldId id="279" r:id="rId19"/>
    <p:sldId id="280" r:id="rId20"/>
    <p:sldId id="281" r:id="rId21"/>
    <p:sldId id="282" r:id="rId22"/>
    <p:sldId id="276" r:id="rId23"/>
    <p:sldId id="284" r:id="rId24"/>
    <p:sldId id="287" r:id="rId25"/>
    <p:sldId id="273" r:id="rId26"/>
    <p:sldId id="268" r:id="rId27"/>
    <p:sldId id="264" r:id="rId28"/>
    <p:sldId id="269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BDE97-180A-48AB-BB24-4243A0D335D8}" v="2" dt="2019-10-24T21:12:02.204"/>
    <p1510:client id="{FCCE7BA9-5691-4317-AF95-94575310A83A}" v="98" dt="2019-10-24T20:57:31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3" autoAdjust="0"/>
    <p:restoredTop sz="94660"/>
  </p:normalViewPr>
  <p:slideViewPr>
    <p:cSldViewPr snapToGrid="0">
      <p:cViewPr>
        <p:scale>
          <a:sx n="63" d="100"/>
          <a:sy n="63" d="100"/>
        </p:scale>
        <p:origin x="-74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10D9B-F670-4D68-BE2C-4B722745BE3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6A511E-9C07-4F0D-993A-6C288AC0DFA2}">
      <dgm:prSet/>
      <dgm:spPr/>
      <dgm:t>
        <a:bodyPr/>
        <a:lstStyle/>
        <a:p>
          <a:r>
            <a:rPr lang="en-IE" dirty="0" smtClean="0"/>
            <a:t>JC - Junior Cycle</a:t>
          </a:r>
          <a:endParaRPr lang="en-US" dirty="0"/>
        </a:p>
      </dgm:t>
    </dgm:pt>
    <dgm:pt modelId="{71413D67-A0D0-4968-9038-31EF89070202}" type="parTrans" cxnId="{A3CFBBD3-68BC-4F88-B156-8394A5E9CA38}">
      <dgm:prSet/>
      <dgm:spPr/>
      <dgm:t>
        <a:bodyPr/>
        <a:lstStyle/>
        <a:p>
          <a:endParaRPr lang="en-US"/>
        </a:p>
      </dgm:t>
    </dgm:pt>
    <dgm:pt modelId="{60D54F3A-7287-4657-B325-A282FACED0D3}" type="sibTrans" cxnId="{A3CFBBD3-68BC-4F88-B156-8394A5E9CA38}">
      <dgm:prSet/>
      <dgm:spPr/>
      <dgm:t>
        <a:bodyPr/>
        <a:lstStyle/>
        <a:p>
          <a:endParaRPr lang="en-US"/>
        </a:p>
      </dgm:t>
    </dgm:pt>
    <dgm:pt modelId="{F2F8CE51-59F2-441A-8967-F13776BE16AD}">
      <dgm:prSet/>
      <dgm:spPr/>
      <dgm:t>
        <a:bodyPr/>
        <a:lstStyle/>
        <a:p>
          <a:r>
            <a:rPr lang="en-IE" dirty="0"/>
            <a:t>L2LPs – Level 2 Learning </a:t>
          </a:r>
          <a:r>
            <a:rPr lang="en-IE" dirty="0" smtClean="0"/>
            <a:t>Programmes in the Junior Cycle </a:t>
          </a:r>
          <a:endParaRPr lang="en-US" dirty="0"/>
        </a:p>
      </dgm:t>
    </dgm:pt>
    <dgm:pt modelId="{B2C8E65F-B74C-4111-8B6C-1F35E260685C}" type="parTrans" cxnId="{747C023B-8048-4A28-B156-8A40BD58CA2D}">
      <dgm:prSet/>
      <dgm:spPr/>
      <dgm:t>
        <a:bodyPr/>
        <a:lstStyle/>
        <a:p>
          <a:endParaRPr lang="en-US"/>
        </a:p>
      </dgm:t>
    </dgm:pt>
    <dgm:pt modelId="{67D6F3BC-A2D3-40B8-90E8-FB9D04A4B060}" type="sibTrans" cxnId="{747C023B-8048-4A28-B156-8A40BD58CA2D}">
      <dgm:prSet/>
      <dgm:spPr/>
      <dgm:t>
        <a:bodyPr/>
        <a:lstStyle/>
        <a:p>
          <a:endParaRPr lang="en-US"/>
        </a:p>
      </dgm:t>
    </dgm:pt>
    <dgm:pt modelId="{9A6643A3-30C4-4287-AFB9-7D2CA089371F}">
      <dgm:prSet/>
      <dgm:spPr/>
      <dgm:t>
        <a:bodyPr/>
        <a:lstStyle/>
        <a:p>
          <a:r>
            <a:rPr lang="en-IE" dirty="0"/>
            <a:t>PLU (Priority Learning Unit) - these are the subject areas of the </a:t>
          </a:r>
          <a:r>
            <a:rPr lang="en-IE" dirty="0" smtClean="0"/>
            <a:t>Junior cycle programme </a:t>
          </a:r>
          <a:r>
            <a:rPr lang="en-IE" dirty="0" err="1"/>
            <a:t>programme</a:t>
          </a:r>
          <a:endParaRPr lang="en-US" dirty="0"/>
        </a:p>
      </dgm:t>
    </dgm:pt>
    <dgm:pt modelId="{07FE38EB-8AAF-47E4-965A-863F2E8A6782}" type="parTrans" cxnId="{E7E260B3-8D95-4A9A-AC9C-A1151AEF4D2E}">
      <dgm:prSet/>
      <dgm:spPr/>
      <dgm:t>
        <a:bodyPr/>
        <a:lstStyle/>
        <a:p>
          <a:endParaRPr lang="en-US"/>
        </a:p>
      </dgm:t>
    </dgm:pt>
    <dgm:pt modelId="{CF0B77DC-FFB2-4D4B-9BBD-808A2D6E0695}" type="sibTrans" cxnId="{E7E260B3-8D95-4A9A-AC9C-A1151AEF4D2E}">
      <dgm:prSet/>
      <dgm:spPr/>
      <dgm:t>
        <a:bodyPr/>
        <a:lstStyle/>
        <a:p>
          <a:endParaRPr lang="en-US"/>
        </a:p>
      </dgm:t>
    </dgm:pt>
    <dgm:pt modelId="{56BBBC69-E4DB-42F3-9F9D-4D7AAA913A6C}">
      <dgm:prSet/>
      <dgm:spPr/>
      <dgm:t>
        <a:bodyPr/>
        <a:lstStyle/>
        <a:p>
          <a:r>
            <a:rPr lang="en-IE"/>
            <a:t>Element – each PLU is further broken down into elements. Each element contains a different amount of learning outcomes (L.O.s)</a:t>
          </a:r>
          <a:endParaRPr lang="en-US"/>
        </a:p>
      </dgm:t>
    </dgm:pt>
    <dgm:pt modelId="{50013CAD-B25A-40F1-897D-5DFCE3347D04}" type="parTrans" cxnId="{5281A862-89CA-4AFA-BA85-BDCD98386B7B}">
      <dgm:prSet/>
      <dgm:spPr/>
      <dgm:t>
        <a:bodyPr/>
        <a:lstStyle/>
        <a:p>
          <a:endParaRPr lang="en-US"/>
        </a:p>
      </dgm:t>
    </dgm:pt>
    <dgm:pt modelId="{FAD2463A-BE64-42AC-94F7-B18518738C99}" type="sibTrans" cxnId="{5281A862-89CA-4AFA-BA85-BDCD98386B7B}">
      <dgm:prSet/>
      <dgm:spPr/>
      <dgm:t>
        <a:bodyPr/>
        <a:lstStyle/>
        <a:p>
          <a:endParaRPr lang="en-US"/>
        </a:p>
      </dgm:t>
    </dgm:pt>
    <dgm:pt modelId="{AED654C0-EDD5-43C2-A9F2-344B6C965D65}">
      <dgm:prSet/>
      <dgm:spPr/>
      <dgm:t>
        <a:bodyPr/>
        <a:lstStyle/>
        <a:p>
          <a:r>
            <a:rPr lang="en-IE"/>
            <a:t>L.O. (learning outcome) – this is the list of skills/ learning that each student needs to achieve </a:t>
          </a:r>
          <a:endParaRPr lang="en-US"/>
        </a:p>
      </dgm:t>
    </dgm:pt>
    <dgm:pt modelId="{C668CFEC-B866-4E08-8192-21214224181F}" type="parTrans" cxnId="{0B14DA40-6E21-42B7-90B6-AFF1E40CDCA3}">
      <dgm:prSet/>
      <dgm:spPr/>
      <dgm:t>
        <a:bodyPr/>
        <a:lstStyle/>
        <a:p>
          <a:endParaRPr lang="en-US"/>
        </a:p>
      </dgm:t>
    </dgm:pt>
    <dgm:pt modelId="{6C47D03A-36BD-46E5-B197-8EE7C18C4B30}" type="sibTrans" cxnId="{0B14DA40-6E21-42B7-90B6-AFF1E40CDCA3}">
      <dgm:prSet/>
      <dgm:spPr/>
      <dgm:t>
        <a:bodyPr/>
        <a:lstStyle/>
        <a:p>
          <a:endParaRPr lang="en-US"/>
        </a:p>
      </dgm:t>
    </dgm:pt>
    <dgm:pt modelId="{9980737E-7100-4997-BEC3-675588854C11}">
      <dgm:prSet/>
      <dgm:spPr/>
      <dgm:t>
        <a:bodyPr/>
        <a:lstStyle/>
        <a:p>
          <a:r>
            <a:rPr lang="en-IE" dirty="0"/>
            <a:t>CBA (Classroom based assessment)</a:t>
          </a:r>
          <a:endParaRPr lang="en-US" dirty="0"/>
        </a:p>
      </dgm:t>
    </dgm:pt>
    <dgm:pt modelId="{DBFDC677-2150-47E3-B0C3-DB5EB43268A8}" type="parTrans" cxnId="{2AB60426-7D95-447C-810F-8E71488E2F04}">
      <dgm:prSet/>
      <dgm:spPr/>
      <dgm:t>
        <a:bodyPr/>
        <a:lstStyle/>
        <a:p>
          <a:endParaRPr lang="en-US"/>
        </a:p>
      </dgm:t>
    </dgm:pt>
    <dgm:pt modelId="{17358D93-47B2-499B-A0FB-A53E2379BE8F}" type="sibTrans" cxnId="{2AB60426-7D95-447C-810F-8E71488E2F04}">
      <dgm:prSet/>
      <dgm:spPr/>
      <dgm:t>
        <a:bodyPr/>
        <a:lstStyle/>
        <a:p>
          <a:endParaRPr lang="en-US"/>
        </a:p>
      </dgm:t>
    </dgm:pt>
    <dgm:pt modelId="{6254AAD7-F168-461A-8EAC-839970D86E57}">
      <dgm:prSet/>
      <dgm:spPr/>
      <dgm:t>
        <a:bodyPr/>
        <a:lstStyle/>
        <a:p>
          <a:endParaRPr lang="en-GB"/>
        </a:p>
      </dgm:t>
    </dgm:pt>
    <dgm:pt modelId="{A1AB3928-3ABE-4377-800D-837B924EFA3B}" type="parTrans" cxnId="{81070369-741C-4B77-9745-82726214327D}">
      <dgm:prSet/>
      <dgm:spPr/>
    </dgm:pt>
    <dgm:pt modelId="{DB35F35A-18DE-4302-8C29-F32842AB6301}" type="sibTrans" cxnId="{81070369-741C-4B77-9745-82726214327D}">
      <dgm:prSet/>
      <dgm:spPr/>
    </dgm:pt>
    <dgm:pt modelId="{25F72D78-52EB-4E1A-82FC-2664E1842E05}" type="pres">
      <dgm:prSet presAssocID="{D3010D9B-F670-4D68-BE2C-4B722745BE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81DEA77-8844-4E26-BBB0-D8E9426B0A76}" type="pres">
      <dgm:prSet presAssocID="{B06A511E-9C07-4F0D-993A-6C288AC0DFA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A7DE75A-BF9B-45ED-9E4F-34DE7A8E52D1}" type="pres">
      <dgm:prSet presAssocID="{60D54F3A-7287-4657-B325-A282FACED0D3}" presName="spacer" presStyleCnt="0"/>
      <dgm:spPr/>
    </dgm:pt>
    <dgm:pt modelId="{ED3B73B4-F80F-4C67-B484-3E6B8AB0D0E1}" type="pres">
      <dgm:prSet presAssocID="{F2F8CE51-59F2-441A-8967-F13776BE16A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A6304C1-2A45-4D6A-9B61-BDE6844A3EAC}" type="pres">
      <dgm:prSet presAssocID="{67D6F3BC-A2D3-40B8-90E8-FB9D04A4B060}" presName="spacer" presStyleCnt="0"/>
      <dgm:spPr/>
    </dgm:pt>
    <dgm:pt modelId="{E6CEF41E-3EB9-40F2-BB5E-8BA91A534A55}" type="pres">
      <dgm:prSet presAssocID="{9A6643A3-30C4-4287-AFB9-7D2CA08937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682BE23-A282-4BFA-8B34-647CA628339A}" type="pres">
      <dgm:prSet presAssocID="{CF0B77DC-FFB2-4D4B-9BBD-808A2D6E0695}" presName="spacer" presStyleCnt="0"/>
      <dgm:spPr/>
    </dgm:pt>
    <dgm:pt modelId="{4411D8AF-90DC-4181-BDB3-C99AF4CE5DFF}" type="pres">
      <dgm:prSet presAssocID="{56BBBC69-E4DB-42F3-9F9D-4D7AAA913A6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D54F684-B159-4787-BAA3-1C3BA0EB8194}" type="pres">
      <dgm:prSet presAssocID="{FAD2463A-BE64-42AC-94F7-B18518738C99}" presName="spacer" presStyleCnt="0"/>
      <dgm:spPr/>
    </dgm:pt>
    <dgm:pt modelId="{8FB721C7-C062-4CBA-B026-60D8572BCC9F}" type="pres">
      <dgm:prSet presAssocID="{AED654C0-EDD5-43C2-A9F2-344B6C965D6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F2D6914-85AA-41F1-A316-9401E6438A7D}" type="pres">
      <dgm:prSet presAssocID="{6C47D03A-36BD-46E5-B197-8EE7C18C4B30}" presName="spacer" presStyleCnt="0"/>
      <dgm:spPr/>
    </dgm:pt>
    <dgm:pt modelId="{0A69C079-E0DB-4FC3-BC36-B2C4C1B09C76}" type="pres">
      <dgm:prSet presAssocID="{9980737E-7100-4997-BEC3-675588854C1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4E8146D-92B4-423A-A6BB-34C3C58ED883}" type="pres">
      <dgm:prSet presAssocID="{17358D93-47B2-499B-A0FB-A53E2379BE8F}" presName="spacer" presStyleCnt="0"/>
      <dgm:spPr/>
    </dgm:pt>
    <dgm:pt modelId="{C8536D9A-C498-4B3D-AA10-66237A8F2E59}" type="pres">
      <dgm:prSet presAssocID="{6254AAD7-F168-461A-8EAC-839970D86E5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7A6D466-FBF9-4455-8E24-AC3AEAA3755B}" type="presOf" srcId="{D3010D9B-F670-4D68-BE2C-4B722745BE38}" destId="{25F72D78-52EB-4E1A-82FC-2664E1842E05}" srcOrd="0" destOrd="0" presId="urn:microsoft.com/office/officeart/2005/8/layout/vList2"/>
    <dgm:cxn modelId="{9DC2F9FC-3591-4982-BB04-E32D9AD8F19A}" type="presOf" srcId="{56BBBC69-E4DB-42F3-9F9D-4D7AAA913A6C}" destId="{4411D8AF-90DC-4181-BDB3-C99AF4CE5DFF}" srcOrd="0" destOrd="0" presId="urn:microsoft.com/office/officeart/2005/8/layout/vList2"/>
    <dgm:cxn modelId="{A3CFBBD3-68BC-4F88-B156-8394A5E9CA38}" srcId="{D3010D9B-F670-4D68-BE2C-4B722745BE38}" destId="{B06A511E-9C07-4F0D-993A-6C288AC0DFA2}" srcOrd="0" destOrd="0" parTransId="{71413D67-A0D0-4968-9038-31EF89070202}" sibTransId="{60D54F3A-7287-4657-B325-A282FACED0D3}"/>
    <dgm:cxn modelId="{0B14DA40-6E21-42B7-90B6-AFF1E40CDCA3}" srcId="{D3010D9B-F670-4D68-BE2C-4B722745BE38}" destId="{AED654C0-EDD5-43C2-A9F2-344B6C965D65}" srcOrd="4" destOrd="0" parTransId="{C668CFEC-B866-4E08-8192-21214224181F}" sibTransId="{6C47D03A-36BD-46E5-B197-8EE7C18C4B30}"/>
    <dgm:cxn modelId="{5281A862-89CA-4AFA-BA85-BDCD98386B7B}" srcId="{D3010D9B-F670-4D68-BE2C-4B722745BE38}" destId="{56BBBC69-E4DB-42F3-9F9D-4D7AAA913A6C}" srcOrd="3" destOrd="0" parTransId="{50013CAD-B25A-40F1-897D-5DFCE3347D04}" sibTransId="{FAD2463A-BE64-42AC-94F7-B18518738C99}"/>
    <dgm:cxn modelId="{747C023B-8048-4A28-B156-8A40BD58CA2D}" srcId="{D3010D9B-F670-4D68-BE2C-4B722745BE38}" destId="{F2F8CE51-59F2-441A-8967-F13776BE16AD}" srcOrd="1" destOrd="0" parTransId="{B2C8E65F-B74C-4111-8B6C-1F35E260685C}" sibTransId="{67D6F3BC-A2D3-40B8-90E8-FB9D04A4B060}"/>
    <dgm:cxn modelId="{D679465A-3ED5-41B7-8191-F152FFAD75D0}" type="presOf" srcId="{F2F8CE51-59F2-441A-8967-F13776BE16AD}" destId="{ED3B73B4-F80F-4C67-B484-3E6B8AB0D0E1}" srcOrd="0" destOrd="0" presId="urn:microsoft.com/office/officeart/2005/8/layout/vList2"/>
    <dgm:cxn modelId="{FA959F3D-2CDE-4C7C-841D-1986E7AA63A5}" type="presOf" srcId="{6254AAD7-F168-461A-8EAC-839970D86E57}" destId="{C8536D9A-C498-4B3D-AA10-66237A8F2E59}" srcOrd="0" destOrd="0" presId="urn:microsoft.com/office/officeart/2005/8/layout/vList2"/>
    <dgm:cxn modelId="{DE962EDF-2D14-4BF1-B0B7-01CD31CDBC6C}" type="presOf" srcId="{9980737E-7100-4997-BEC3-675588854C11}" destId="{0A69C079-E0DB-4FC3-BC36-B2C4C1B09C76}" srcOrd="0" destOrd="0" presId="urn:microsoft.com/office/officeart/2005/8/layout/vList2"/>
    <dgm:cxn modelId="{E7E260B3-8D95-4A9A-AC9C-A1151AEF4D2E}" srcId="{D3010D9B-F670-4D68-BE2C-4B722745BE38}" destId="{9A6643A3-30C4-4287-AFB9-7D2CA089371F}" srcOrd="2" destOrd="0" parTransId="{07FE38EB-8AAF-47E4-965A-863F2E8A6782}" sibTransId="{CF0B77DC-FFB2-4D4B-9BBD-808A2D6E0695}"/>
    <dgm:cxn modelId="{2AB60426-7D95-447C-810F-8E71488E2F04}" srcId="{D3010D9B-F670-4D68-BE2C-4B722745BE38}" destId="{9980737E-7100-4997-BEC3-675588854C11}" srcOrd="5" destOrd="0" parTransId="{DBFDC677-2150-47E3-B0C3-DB5EB43268A8}" sibTransId="{17358D93-47B2-499B-A0FB-A53E2379BE8F}"/>
    <dgm:cxn modelId="{090DF59E-FA49-407D-B446-444BA1C9A4A9}" type="presOf" srcId="{9A6643A3-30C4-4287-AFB9-7D2CA089371F}" destId="{E6CEF41E-3EB9-40F2-BB5E-8BA91A534A55}" srcOrd="0" destOrd="0" presId="urn:microsoft.com/office/officeart/2005/8/layout/vList2"/>
    <dgm:cxn modelId="{BF2D1E72-C823-4958-BBF4-B918F509761C}" type="presOf" srcId="{AED654C0-EDD5-43C2-A9F2-344B6C965D65}" destId="{8FB721C7-C062-4CBA-B026-60D8572BCC9F}" srcOrd="0" destOrd="0" presId="urn:microsoft.com/office/officeart/2005/8/layout/vList2"/>
    <dgm:cxn modelId="{81070369-741C-4B77-9745-82726214327D}" srcId="{D3010D9B-F670-4D68-BE2C-4B722745BE38}" destId="{6254AAD7-F168-461A-8EAC-839970D86E57}" srcOrd="6" destOrd="0" parTransId="{A1AB3928-3ABE-4377-800D-837B924EFA3B}" sibTransId="{DB35F35A-18DE-4302-8C29-F32842AB6301}"/>
    <dgm:cxn modelId="{FB56286D-B413-4184-93CD-C088949827F1}" type="presOf" srcId="{B06A511E-9C07-4F0D-993A-6C288AC0DFA2}" destId="{881DEA77-8844-4E26-BBB0-D8E9426B0A76}" srcOrd="0" destOrd="0" presId="urn:microsoft.com/office/officeart/2005/8/layout/vList2"/>
    <dgm:cxn modelId="{0696253E-976A-4358-A141-933257BE884B}" type="presParOf" srcId="{25F72D78-52EB-4E1A-82FC-2664E1842E05}" destId="{881DEA77-8844-4E26-BBB0-D8E9426B0A76}" srcOrd="0" destOrd="0" presId="urn:microsoft.com/office/officeart/2005/8/layout/vList2"/>
    <dgm:cxn modelId="{864CC0FE-374E-4995-8FD4-234826CE339A}" type="presParOf" srcId="{25F72D78-52EB-4E1A-82FC-2664E1842E05}" destId="{8A7DE75A-BF9B-45ED-9E4F-34DE7A8E52D1}" srcOrd="1" destOrd="0" presId="urn:microsoft.com/office/officeart/2005/8/layout/vList2"/>
    <dgm:cxn modelId="{DDB096C0-D4C6-4666-9751-4942A6FA9692}" type="presParOf" srcId="{25F72D78-52EB-4E1A-82FC-2664E1842E05}" destId="{ED3B73B4-F80F-4C67-B484-3E6B8AB0D0E1}" srcOrd="2" destOrd="0" presId="urn:microsoft.com/office/officeart/2005/8/layout/vList2"/>
    <dgm:cxn modelId="{4F2CE018-F63C-401A-8FA2-6F5F5193C10E}" type="presParOf" srcId="{25F72D78-52EB-4E1A-82FC-2664E1842E05}" destId="{9A6304C1-2A45-4D6A-9B61-BDE6844A3EAC}" srcOrd="3" destOrd="0" presId="urn:microsoft.com/office/officeart/2005/8/layout/vList2"/>
    <dgm:cxn modelId="{730BA52D-4226-4B68-97F6-A21A3BD71AC9}" type="presParOf" srcId="{25F72D78-52EB-4E1A-82FC-2664E1842E05}" destId="{E6CEF41E-3EB9-40F2-BB5E-8BA91A534A55}" srcOrd="4" destOrd="0" presId="urn:microsoft.com/office/officeart/2005/8/layout/vList2"/>
    <dgm:cxn modelId="{11261066-5425-48AC-9900-688DF5F656D9}" type="presParOf" srcId="{25F72D78-52EB-4E1A-82FC-2664E1842E05}" destId="{E682BE23-A282-4BFA-8B34-647CA628339A}" srcOrd="5" destOrd="0" presId="urn:microsoft.com/office/officeart/2005/8/layout/vList2"/>
    <dgm:cxn modelId="{67A03A74-4DCB-4F66-AA24-CD3895756372}" type="presParOf" srcId="{25F72D78-52EB-4E1A-82FC-2664E1842E05}" destId="{4411D8AF-90DC-4181-BDB3-C99AF4CE5DFF}" srcOrd="6" destOrd="0" presId="urn:microsoft.com/office/officeart/2005/8/layout/vList2"/>
    <dgm:cxn modelId="{A58D00BE-9987-4CF5-863C-5C28E8C0DD71}" type="presParOf" srcId="{25F72D78-52EB-4E1A-82FC-2664E1842E05}" destId="{4D54F684-B159-4787-BAA3-1C3BA0EB8194}" srcOrd="7" destOrd="0" presId="urn:microsoft.com/office/officeart/2005/8/layout/vList2"/>
    <dgm:cxn modelId="{4888FD2E-1ACC-4CF8-AB3B-28C2C9DA99A5}" type="presParOf" srcId="{25F72D78-52EB-4E1A-82FC-2664E1842E05}" destId="{8FB721C7-C062-4CBA-B026-60D8572BCC9F}" srcOrd="8" destOrd="0" presId="urn:microsoft.com/office/officeart/2005/8/layout/vList2"/>
    <dgm:cxn modelId="{316B3AC5-E6C9-4EFC-82AE-326FD37A0BEB}" type="presParOf" srcId="{25F72D78-52EB-4E1A-82FC-2664E1842E05}" destId="{EF2D6914-85AA-41F1-A316-9401E6438A7D}" srcOrd="9" destOrd="0" presId="urn:microsoft.com/office/officeart/2005/8/layout/vList2"/>
    <dgm:cxn modelId="{512C3B1A-7B99-4DA3-8682-5D9F88F099A2}" type="presParOf" srcId="{25F72D78-52EB-4E1A-82FC-2664E1842E05}" destId="{0A69C079-E0DB-4FC3-BC36-B2C4C1B09C76}" srcOrd="10" destOrd="0" presId="urn:microsoft.com/office/officeart/2005/8/layout/vList2"/>
    <dgm:cxn modelId="{D348E8C9-15DC-4DE9-A3BB-01BD1860634E}" type="presParOf" srcId="{25F72D78-52EB-4E1A-82FC-2664E1842E05}" destId="{14E8146D-92B4-423A-A6BB-34C3C58ED883}" srcOrd="11" destOrd="0" presId="urn:microsoft.com/office/officeart/2005/8/layout/vList2"/>
    <dgm:cxn modelId="{F918C43F-1FBF-4EAF-8365-A7ADF195EB15}" type="presParOf" srcId="{25F72D78-52EB-4E1A-82FC-2664E1842E05}" destId="{C8536D9A-C498-4B3D-AA10-66237A8F2E5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EA77-8844-4E26-BBB0-D8E9426B0A76}">
      <dsp:nvSpPr>
        <dsp:cNvPr id="0" name=""/>
        <dsp:cNvSpPr/>
      </dsp:nvSpPr>
      <dsp:spPr>
        <a:xfrm>
          <a:off x="0" y="80422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JC - Junior Cycle</a:t>
          </a:r>
          <a:endParaRPr lang="en-US" sz="1700" kern="1200" dirty="0"/>
        </a:p>
      </dsp:txBody>
      <dsp:txXfrm>
        <a:off x="31556" y="111978"/>
        <a:ext cx="6565692" cy="583313"/>
      </dsp:txXfrm>
    </dsp:sp>
    <dsp:sp modelId="{ED3B73B4-F80F-4C67-B484-3E6B8AB0D0E1}">
      <dsp:nvSpPr>
        <dsp:cNvPr id="0" name=""/>
        <dsp:cNvSpPr/>
      </dsp:nvSpPr>
      <dsp:spPr>
        <a:xfrm>
          <a:off x="0" y="775807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494048"/>
                <a:satOff val="2367"/>
                <a:lumOff val="2190"/>
                <a:alphaOff val="0"/>
                <a:tint val="96000"/>
                <a:lumMod val="100000"/>
              </a:schemeClr>
            </a:gs>
            <a:gs pos="78000">
              <a:schemeClr val="accent2">
                <a:hueOff val="-494048"/>
                <a:satOff val="2367"/>
                <a:lumOff val="219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/>
            <a:t>L2LPs – Level 2 Learning </a:t>
          </a:r>
          <a:r>
            <a:rPr lang="en-IE" sz="1700" kern="1200" dirty="0" smtClean="0"/>
            <a:t>Programmes in the Junior Cycle </a:t>
          </a:r>
          <a:endParaRPr lang="en-US" sz="1700" kern="1200" dirty="0"/>
        </a:p>
      </dsp:txBody>
      <dsp:txXfrm>
        <a:off x="31556" y="807363"/>
        <a:ext cx="6565692" cy="583313"/>
      </dsp:txXfrm>
    </dsp:sp>
    <dsp:sp modelId="{E6CEF41E-3EB9-40F2-BB5E-8BA91A534A55}">
      <dsp:nvSpPr>
        <dsp:cNvPr id="0" name=""/>
        <dsp:cNvSpPr/>
      </dsp:nvSpPr>
      <dsp:spPr>
        <a:xfrm>
          <a:off x="0" y="1471193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/>
            <a:t>PLU (Priority Learning Unit) - these are the subject areas of the </a:t>
          </a:r>
          <a:r>
            <a:rPr lang="en-IE" sz="1700" kern="1200" dirty="0" smtClean="0"/>
            <a:t>Junior cycle programme </a:t>
          </a:r>
          <a:r>
            <a:rPr lang="en-IE" sz="1700" kern="1200" dirty="0" err="1"/>
            <a:t>programme</a:t>
          </a:r>
          <a:endParaRPr lang="en-US" sz="1700" kern="1200" dirty="0"/>
        </a:p>
      </dsp:txBody>
      <dsp:txXfrm>
        <a:off x="31556" y="1502749"/>
        <a:ext cx="6565692" cy="583313"/>
      </dsp:txXfrm>
    </dsp:sp>
    <dsp:sp modelId="{4411D8AF-90DC-4181-BDB3-C99AF4CE5DFF}">
      <dsp:nvSpPr>
        <dsp:cNvPr id="0" name=""/>
        <dsp:cNvSpPr/>
      </dsp:nvSpPr>
      <dsp:spPr>
        <a:xfrm>
          <a:off x="0" y="2166578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/>
            <a:t>Element – each PLU is further broken down into elements. Each element contains a different amount of learning outcomes (L.O.s)</a:t>
          </a:r>
          <a:endParaRPr lang="en-US" sz="1700" kern="1200"/>
        </a:p>
      </dsp:txBody>
      <dsp:txXfrm>
        <a:off x="31556" y="2198134"/>
        <a:ext cx="6565692" cy="583313"/>
      </dsp:txXfrm>
    </dsp:sp>
    <dsp:sp modelId="{8FB721C7-C062-4CBA-B026-60D8572BCC9F}">
      <dsp:nvSpPr>
        <dsp:cNvPr id="0" name=""/>
        <dsp:cNvSpPr/>
      </dsp:nvSpPr>
      <dsp:spPr>
        <a:xfrm>
          <a:off x="0" y="2861963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1976190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0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/>
            <a:t>L.O. (learning outcome) – this is the list of skills/ learning that each student needs to achieve </a:t>
          </a:r>
          <a:endParaRPr lang="en-US" sz="1700" kern="1200"/>
        </a:p>
      </dsp:txBody>
      <dsp:txXfrm>
        <a:off x="31556" y="2893519"/>
        <a:ext cx="6565692" cy="583313"/>
      </dsp:txXfrm>
    </dsp:sp>
    <dsp:sp modelId="{0A69C079-E0DB-4FC3-BC36-B2C4C1B09C76}">
      <dsp:nvSpPr>
        <dsp:cNvPr id="0" name=""/>
        <dsp:cNvSpPr/>
      </dsp:nvSpPr>
      <dsp:spPr>
        <a:xfrm>
          <a:off x="0" y="3557348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2470237"/>
                <a:satOff val="11833"/>
                <a:lumOff val="10948"/>
                <a:alphaOff val="0"/>
                <a:tint val="96000"/>
                <a:lumMod val="100000"/>
              </a:schemeClr>
            </a:gs>
            <a:gs pos="78000">
              <a:schemeClr val="accent2">
                <a:hueOff val="-2470237"/>
                <a:satOff val="11833"/>
                <a:lumOff val="109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/>
            <a:t>CBA (Classroom based assessment)</a:t>
          </a:r>
          <a:endParaRPr lang="en-US" sz="1700" kern="1200" dirty="0"/>
        </a:p>
      </dsp:txBody>
      <dsp:txXfrm>
        <a:off x="31556" y="3588904"/>
        <a:ext cx="6565692" cy="583313"/>
      </dsp:txXfrm>
    </dsp:sp>
    <dsp:sp modelId="{C8536D9A-C498-4B3D-AA10-66237A8F2E59}">
      <dsp:nvSpPr>
        <dsp:cNvPr id="0" name=""/>
        <dsp:cNvSpPr/>
      </dsp:nvSpPr>
      <dsp:spPr>
        <a:xfrm>
          <a:off x="0" y="4252733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2964285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5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1556" y="4284289"/>
        <a:ext cx="6565692" cy="58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8441158"/>
      </p:ext>
    </p:extLst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3332852"/>
      </p:ext>
    </p:extLst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856390"/>
      </p:ext>
    </p:extLst>
  </p:cSld>
  <p:clrMapOvr>
    <a:masterClrMapping/>
  </p:clrMapOvr>
  <p:transition spd="med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594294"/>
      </p:ext>
    </p:extLst>
  </p:cSld>
  <p:clrMapOvr>
    <a:masterClrMapping/>
  </p:clrMapOvr>
  <p:transition spd="med"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074016"/>
      </p:ext>
    </p:extLst>
  </p:cSld>
  <p:clrMapOvr>
    <a:masterClrMapping/>
  </p:clrMapOvr>
  <p:transition spd="med" advClick="0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1128267"/>
      </p:ext>
    </p:extLst>
  </p:cSld>
  <p:clrMapOvr>
    <a:masterClrMapping/>
  </p:clrMapOvr>
  <p:transition spd="med" advClick="0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8321319"/>
      </p:ext>
    </p:extLst>
  </p:cSld>
  <p:clrMapOvr>
    <a:masterClrMapping/>
  </p:clrMapOvr>
  <p:transition spd="med" advClick="0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3823256"/>
      </p:ext>
    </p:extLst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4103311"/>
      </p:ext>
    </p:extLst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4253584"/>
      </p:ext>
    </p:extLst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3043087"/>
      </p:ext>
    </p:extLst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2260222"/>
      </p:ext>
    </p:extLst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2707027"/>
      </p:ext>
    </p:extLst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7911730"/>
      </p:ext>
    </p:extLst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6989689"/>
      </p:ext>
    </p:extLst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8620006"/>
      </p:ext>
    </p:extLst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F183-24B1-45EC-A443-5395718150B4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B31F0B-0765-4E08-B10F-864F120100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24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med" advClick="0" advTm="10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0">
            <a:extLst>
              <a:ext uri="{FF2B5EF4-FFF2-40B4-BE49-F238E27FC236}">
                <a16:creationId xmlns=""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32">
            <a:extLst>
              <a:ext uri="{FF2B5EF4-FFF2-40B4-BE49-F238E27FC236}">
                <a16:creationId xmlns=""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=""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=""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=""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7">
            <a:extLst>
              <a:ext uri="{FF2B5EF4-FFF2-40B4-BE49-F238E27FC236}">
                <a16:creationId xmlns=""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=""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46B08-22FE-45CD-970C-3B154AFF3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9196" y="361741"/>
            <a:ext cx="7237675" cy="3559043"/>
          </a:xfrm>
        </p:spPr>
        <p:txBody>
          <a:bodyPr>
            <a:normAutofit fontScale="90000"/>
          </a:bodyPr>
          <a:lstStyle/>
          <a:p>
            <a:pPr algn="l"/>
            <a:r>
              <a:rPr lang="en-IE" sz="6000" dirty="0" smtClean="0">
                <a:solidFill>
                  <a:srgbClr val="FFFFFF"/>
                </a:solidFill>
              </a:rPr>
              <a:t>JUNIOR CYCLE</a:t>
            </a:r>
            <a:br>
              <a:rPr lang="en-IE" sz="6000" dirty="0" smtClean="0">
                <a:solidFill>
                  <a:srgbClr val="FFFFFF"/>
                </a:solidFill>
              </a:rPr>
            </a:br>
            <a:r>
              <a:rPr lang="en-IE" sz="6000" dirty="0" smtClean="0">
                <a:solidFill>
                  <a:srgbClr val="FFFFFF"/>
                </a:solidFill>
              </a:rPr>
              <a:t>Level </a:t>
            </a:r>
            <a:r>
              <a:rPr lang="en-IE" sz="6000" dirty="0" smtClean="0">
                <a:solidFill>
                  <a:srgbClr val="FFFFFF"/>
                </a:solidFill>
              </a:rPr>
              <a:t>2 </a:t>
            </a:r>
            <a:br>
              <a:rPr lang="en-IE" sz="6000" dirty="0" smtClean="0">
                <a:solidFill>
                  <a:srgbClr val="FFFFFF"/>
                </a:solidFill>
              </a:rPr>
            </a:br>
            <a:r>
              <a:rPr lang="en-IE" sz="6000" dirty="0">
                <a:solidFill>
                  <a:srgbClr val="FFFFFF"/>
                </a:solidFill>
              </a:rPr>
              <a:t/>
            </a:r>
            <a:br>
              <a:rPr lang="en-IE" sz="6000" dirty="0">
                <a:solidFill>
                  <a:srgbClr val="FFFFFF"/>
                </a:solidFill>
              </a:rPr>
            </a:br>
            <a:r>
              <a:rPr lang="en-IE" sz="6000" dirty="0" smtClean="0">
                <a:solidFill>
                  <a:srgbClr val="FFFFFF"/>
                </a:solidFill>
              </a:rPr>
              <a:t>Parent Information</a:t>
            </a:r>
            <a:endParaRPr lang="en-IE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F4B8E8F-1812-4C01-8225-6DFB4CB9A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en-IE" sz="18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=""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2BD854E7-5B28-4AC9-B10E-800174516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00" y="0"/>
            <a:ext cx="56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8329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B9789467-0D6D-4906-9977-A9D8684BD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98" y="0"/>
            <a:ext cx="5748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09125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BC45E648-5B0E-4DBD-B1E2-A247083C4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8" y="508159"/>
            <a:ext cx="9004096" cy="58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58095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9FE22D-2BA2-4DAD-AECB-8B27A7BB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9591"/>
          </a:xfrm>
        </p:spPr>
        <p:txBody>
          <a:bodyPr/>
          <a:lstStyle/>
          <a:p>
            <a:pPr algn="ctr"/>
            <a:r>
              <a:rPr lang="en-IE" dirty="0"/>
              <a:t>Short Courses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5B73EE-335A-469E-A1F2-A5D79305B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9191"/>
            <a:ext cx="8596668" cy="4901609"/>
          </a:xfrm>
        </p:spPr>
        <p:txBody>
          <a:bodyPr>
            <a:normAutofit/>
          </a:bodyPr>
          <a:lstStyle/>
          <a:p>
            <a:r>
              <a:rPr lang="en-IE" sz="2400" dirty="0"/>
              <a:t>Students must complete two short courses as part of the </a:t>
            </a:r>
            <a:r>
              <a:rPr lang="en-IE" sz="2400" dirty="0" smtClean="0"/>
              <a:t>Junior Cycle. </a:t>
            </a:r>
            <a:endParaRPr lang="en-IE" sz="2400" dirty="0"/>
          </a:p>
          <a:p>
            <a:r>
              <a:rPr lang="en-IE" sz="2400" dirty="0"/>
              <a:t>These short courses run throughout the 3+ years of </a:t>
            </a:r>
            <a:r>
              <a:rPr lang="en-IE" sz="2400" dirty="0" smtClean="0"/>
              <a:t>the </a:t>
            </a:r>
            <a:r>
              <a:rPr lang="en-IE" sz="2400" dirty="0"/>
              <a:t>Programme. </a:t>
            </a:r>
          </a:p>
          <a:p>
            <a:r>
              <a:rPr lang="en-IE" sz="2400" dirty="0"/>
              <a:t>T he short courses offered in St. Michael’s Holy Angels are Woodwork and Home </a:t>
            </a:r>
            <a:endParaRPr lang="en-IE" sz="2400" dirty="0" smtClean="0"/>
          </a:p>
          <a:p>
            <a:r>
              <a:rPr lang="en-IE" sz="2400" dirty="0" smtClean="0"/>
              <a:t>Pupils will take part in a wellbeing programme and may also do a short course in Civic, Social and Political Education (CSPE), Social, Personal and Health Education (SPHE) or Physical Education(P.E)</a:t>
            </a:r>
            <a:endParaRPr lang="en-IE" sz="2400" dirty="0" smtClean="0"/>
          </a:p>
          <a:p>
            <a:endParaRPr lang="en-IE" sz="2400" dirty="0"/>
          </a:p>
        </p:txBody>
      </p:sp>
      <p:pic>
        <p:nvPicPr>
          <p:cNvPr id="1026" name="Picture 2" descr="Image result for cartoon weighing scales">
            <a:extLst>
              <a:ext uri="{FF2B5EF4-FFF2-40B4-BE49-F238E27FC236}">
                <a16:creationId xmlns="" xmlns:a16="http://schemas.microsoft.com/office/drawing/2014/main" id="{7E3EE168-762D-40F6-BEE2-EA04D1CC5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279" y="4654059"/>
            <a:ext cx="2121877" cy="21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rtoon hammer">
            <a:extLst>
              <a:ext uri="{FF2B5EF4-FFF2-40B4-BE49-F238E27FC236}">
                <a16:creationId xmlns="" xmlns:a16="http://schemas.microsoft.com/office/drawing/2014/main" id="{DF8372D5-7279-4174-9B62-343E57901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50582"/>
            <a:ext cx="1525302" cy="15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25472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DE830A-B531-4A3B-96F6-0ECE88B085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813DF2C-461A-4A8F-9679-A172790D1F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4CD3A85-C039-4249-86E4-1EB9318B54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887EA6D2-2883-42C2-993D-094CA6D65D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3B895046-636F-4D1B-ACA4-29AA0CB332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C6B0CDE3-E054-4EDD-A43B-F96843D8B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3B66B1A2-F145-4C9B-85CC-4BF30D58CB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5D4FC972-94B3-4035-8D31-E668C132B4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374B9941-AFBE-4A77-A50E-B6EA04A746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27A982C5-2C38-4CE9-BC18-94697AD657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0060D8D1-7BB1-498F-AFBB-ADAC130A9E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6992DE-4830-468A-9099-0233BC85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265314"/>
            <a:ext cx="3504268" cy="3629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5 PLUs of the JC2 Programme 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5A7802B6-FF37-40CF-A7E2-6F2A0D9A9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65D5E968-0FA5-4166-9833-3F18FF381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" y="1224973"/>
            <a:ext cx="5087384" cy="50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61960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="" xmlns:a16="http://schemas.microsoft.com/office/drawing/2014/main" id="{66C15626-3924-46A8-B92C-5EB554887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78" y="0"/>
            <a:ext cx="5331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0896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52ED567-06B3-4107-9773-BBB6BD786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DCB889D-A2ED-4720-8238-11ACB22F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1800"/>
              <a:t>The PLUs are broken down into a list of elements. The following slides will show each PLU and the relevant elements.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F551D8B-3775-4477-88B7-7B7C350D34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A901C3D-CFAE-460D-BD0E-7D22164D7D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837C0EA9-1437-4437-9D20-2BBDA1AA9F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="" xmlns:a16="http://schemas.microsoft.com/office/drawing/2014/main" id="{BB934D2B-85E2-4375-94EE-B66C16BF79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="" xmlns:a16="http://schemas.microsoft.com/office/drawing/2014/main" id="{9B445E02-D785-4565-B842-9567BBC09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2C153736-D102-4F57-9DE7-615AFC02B0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="" xmlns:a16="http://schemas.microsoft.com/office/drawing/2014/main" id="{BA407A52-66F4-4CDE-A726-FF79F3EC34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8">
            <a:extLst>
              <a:ext uri="{FF2B5EF4-FFF2-40B4-BE49-F238E27FC236}">
                <a16:creationId xmlns="" xmlns:a16="http://schemas.microsoft.com/office/drawing/2014/main" id="{D28FFB34-4FC3-46F5-B900-D3B774FD0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05F7B13-ACB5-46BE-8070-0431266B1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D52A0D23-45DD-4DF4-ADE6-A81F409BB9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A29826-E73F-4029-9903-3F9616EB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IE" sz="3600">
                <a:solidFill>
                  <a:schemeClr val="bg1"/>
                </a:solidFill>
              </a:rPr>
              <a:t>Priority Learning Units (PLUs) </a:t>
            </a:r>
          </a:p>
        </p:txBody>
      </p:sp>
    </p:spTree>
    <p:extLst>
      <p:ext uri="{BB962C8B-B14F-4D97-AF65-F5344CB8AC3E}">
        <p14:creationId xmlns:p14="http://schemas.microsoft.com/office/powerpoint/2010/main" val="1289709569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F80A8C06-2FAE-4B25-9575-81C3D90D8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6" y="1103911"/>
            <a:ext cx="8596312" cy="4650178"/>
          </a:xfrm>
        </p:spPr>
      </p:pic>
    </p:spTree>
    <p:extLst>
      <p:ext uri="{BB962C8B-B14F-4D97-AF65-F5344CB8AC3E}">
        <p14:creationId xmlns:p14="http://schemas.microsoft.com/office/powerpoint/2010/main" val="384148325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45086268-5943-4D6E-AFDB-419184BDC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" y="366411"/>
            <a:ext cx="8864173" cy="6125178"/>
          </a:xfrm>
        </p:spPr>
      </p:pic>
    </p:spTree>
    <p:extLst>
      <p:ext uri="{BB962C8B-B14F-4D97-AF65-F5344CB8AC3E}">
        <p14:creationId xmlns:p14="http://schemas.microsoft.com/office/powerpoint/2010/main" val="2157753067"/>
      </p:ext>
    </p:extLst>
  </p:cSld>
  <p:clrMapOvr>
    <a:masterClrMapping/>
  </p:clrMapOvr>
  <p:transition spd="med" advClick="0" advTm="4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6AEC05D4-11DA-4710-9154-5C24086C7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3" y="1113692"/>
            <a:ext cx="8920279" cy="5022117"/>
          </a:xfrm>
        </p:spPr>
      </p:pic>
    </p:spTree>
    <p:extLst>
      <p:ext uri="{BB962C8B-B14F-4D97-AF65-F5344CB8AC3E}">
        <p14:creationId xmlns:p14="http://schemas.microsoft.com/office/powerpoint/2010/main" val="1964719792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B99BD1A-4D89-429E-A0AF-402054D5B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89" y="81832"/>
            <a:ext cx="4760258" cy="67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0913"/>
      </p:ext>
    </p:extLst>
  </p:cSld>
  <p:clrMapOvr>
    <a:masterClrMapping/>
  </p:clrMapOvr>
  <p:transition spd="med" advClick="0" advTm="2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="" xmlns:a16="http://schemas.microsoft.com/office/drawing/2014/main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1">
              <a:extLst>
                <a:ext uri="{FF2B5EF4-FFF2-40B4-BE49-F238E27FC236}">
                  <a16:creationId xmlns="" xmlns:a16="http://schemas.microsoft.com/office/drawing/2014/main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="" xmlns:a16="http://schemas.microsoft.com/office/drawing/2014/main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="" xmlns:a16="http://schemas.microsoft.com/office/drawing/2014/main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="" xmlns:a16="http://schemas.microsoft.com/office/drawing/2014/main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19">
              <a:extLst>
                <a:ext uri="{FF2B5EF4-FFF2-40B4-BE49-F238E27FC236}">
                  <a16:creationId xmlns="" xmlns:a16="http://schemas.microsoft.com/office/drawing/2014/main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FA244782-2EE6-433E-84A5-348FE451E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2" y="1137138"/>
            <a:ext cx="9364080" cy="38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97456"/>
      </p:ext>
    </p:extLst>
  </p:cSld>
  <p:clrMapOvr>
    <a:masterClrMapping/>
  </p:clrMapOvr>
  <p:transition spd="med" advClick="0" advTm="2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="" xmlns:a16="http://schemas.microsoft.com/office/drawing/2014/main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B314859B-63B3-4042-B9B8-6B2CE7A06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0" y="1124814"/>
            <a:ext cx="9452312" cy="38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92087"/>
      </p:ext>
    </p:extLst>
  </p:cSld>
  <p:clrMapOvr>
    <a:masterClrMapping/>
  </p:clrMapOvr>
  <p:transition spd="med" advClick="0" advTm="2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27B1F3-7636-4123-89E7-59A384AE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91662"/>
          </a:xfrm>
        </p:spPr>
        <p:txBody>
          <a:bodyPr/>
          <a:lstStyle/>
          <a:p>
            <a:pPr algn="ctr"/>
            <a:r>
              <a:rPr lang="en-IE" dirty="0">
                <a:solidFill>
                  <a:srgbClr val="00B050"/>
                </a:solidFill>
              </a:rPr>
              <a:t>Priority Learning Units (PLUs)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3AB766-DBCC-4992-BE2C-A7C219B2E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91662"/>
            <a:ext cx="8596668" cy="5349701"/>
          </a:xfrm>
        </p:spPr>
        <p:txBody>
          <a:bodyPr>
            <a:normAutofit/>
          </a:bodyPr>
          <a:lstStyle/>
          <a:p>
            <a:r>
              <a:rPr lang="en-IE" sz="1600" dirty="0"/>
              <a:t>Each element contains a list of Learning Outcomes (L.O.s) </a:t>
            </a:r>
          </a:p>
          <a:p>
            <a:pPr marL="0" indent="0">
              <a:buNone/>
            </a:pPr>
            <a:r>
              <a:rPr lang="en-IE" sz="1600" dirty="0"/>
              <a:t> For example, in the PLU Communicating and Literacy, the first element is ‘speaking appropriately for a variety of purposes and demonstrating attentiveness as a listener’. This element is further broken down into the Learning Outcomes. There are 6 Learning Outcomes in this element. </a:t>
            </a:r>
          </a:p>
          <a:p>
            <a:pPr marL="0" indent="0">
              <a:buNone/>
            </a:pPr>
            <a:endParaRPr lang="en-IE" sz="16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2037A9C-2C7F-4E3C-A1DF-3192D952C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7" y="2127220"/>
            <a:ext cx="8333432" cy="42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35942"/>
      </p:ext>
    </p:extLst>
  </p:cSld>
  <p:clrMapOvr>
    <a:masterClrMapping/>
  </p:clrMapOvr>
  <p:transition spd="med" advClick="0" advTm="4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areas of learning: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1121"/>
            <a:ext cx="8596668" cy="4700242"/>
          </a:xfrm>
        </p:spPr>
        <p:txBody>
          <a:bodyPr>
            <a:normAutofit/>
          </a:bodyPr>
          <a:lstStyle/>
          <a:p>
            <a:r>
              <a:rPr lang="en-IE" sz="2400" dirty="0" smtClean="0"/>
              <a:t>In year 3 of </a:t>
            </a:r>
            <a:r>
              <a:rPr lang="en-IE" sz="2400" dirty="0" smtClean="0"/>
              <a:t>the Junior Cycle programme</a:t>
            </a:r>
            <a:r>
              <a:rPr lang="en-IE" sz="2400" dirty="0" smtClean="0"/>
              <a:t>, </a:t>
            </a:r>
            <a:r>
              <a:rPr lang="en-IE" sz="2400" dirty="0" smtClean="0"/>
              <a:t>pupils will complete the areas of learning required for the </a:t>
            </a:r>
            <a:r>
              <a:rPr lang="en-IE" sz="2400" dirty="0" smtClean="0"/>
              <a:t>level 2</a:t>
            </a:r>
            <a:r>
              <a:rPr lang="en-IE" sz="2400" dirty="0" smtClean="0"/>
              <a:t> </a:t>
            </a:r>
            <a:r>
              <a:rPr lang="en-IE" sz="2400" dirty="0" smtClean="0"/>
              <a:t>(the 5 PLUs and 2 short courses). However the programme also includes a collection of all of the different areas of learning that takes place in our school </a:t>
            </a:r>
            <a:r>
              <a:rPr lang="en-IE" sz="2400" dirty="0" err="1" smtClean="0"/>
              <a:t>eg</a:t>
            </a:r>
            <a:r>
              <a:rPr lang="en-IE" sz="2400" dirty="0" smtClean="0"/>
              <a:t>: involvement with the Green-Schools’ Committee, the Student Council, the Active Schools’ Committee, choir etc. </a:t>
            </a:r>
          </a:p>
          <a:p>
            <a:r>
              <a:rPr lang="en-IE" sz="2400" dirty="0" smtClean="0"/>
              <a:t>These other areas of learning are guided by the </a:t>
            </a:r>
            <a:r>
              <a:rPr lang="en-IE" sz="2400" dirty="0" smtClean="0"/>
              <a:t>Junior Cycle </a:t>
            </a:r>
            <a:r>
              <a:rPr lang="en-IE" sz="2400" dirty="0" smtClean="0"/>
              <a:t>key skills and the 24 statements of learning. They are incorporated into </a:t>
            </a:r>
            <a:r>
              <a:rPr lang="en-IE" sz="2400" dirty="0" smtClean="0"/>
              <a:t>the </a:t>
            </a:r>
            <a:r>
              <a:rPr lang="en-IE" sz="2400" dirty="0" smtClean="0"/>
              <a:t>programme where appropriate.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860216123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7240"/>
          </a:xfrm>
        </p:spPr>
        <p:txBody>
          <a:bodyPr/>
          <a:lstStyle/>
          <a:p>
            <a:pPr algn="ctr"/>
            <a:r>
              <a:rPr lang="en-IE" dirty="0" smtClean="0"/>
              <a:t>Other subjects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5881"/>
            <a:ext cx="8596668" cy="4715482"/>
          </a:xfrm>
        </p:spPr>
        <p:txBody>
          <a:bodyPr>
            <a:normAutofit lnSpcReduction="10000"/>
          </a:bodyPr>
          <a:lstStyle/>
          <a:p>
            <a:r>
              <a:rPr lang="en-IE" sz="2200" dirty="0" smtClean="0"/>
              <a:t>We offer a broad and balanced curriculum through the JC2 programme. </a:t>
            </a:r>
          </a:p>
          <a:p>
            <a:r>
              <a:rPr lang="en-IE" sz="2200" dirty="0" smtClean="0"/>
              <a:t>Some subjects are always taught explicitly (Home Economics, PE, Religion, </a:t>
            </a:r>
            <a:r>
              <a:rPr lang="en-IE" sz="2200" dirty="0" smtClean="0"/>
              <a:t>SPHE).</a:t>
            </a:r>
            <a:endParaRPr lang="en-IE" sz="2200" dirty="0" smtClean="0"/>
          </a:p>
          <a:p>
            <a:r>
              <a:rPr lang="en-IE" sz="2200" dirty="0" smtClean="0"/>
              <a:t>Other subjects are taught through the lens of one of the PLU subject areas (music, art, geography, science </a:t>
            </a:r>
            <a:r>
              <a:rPr lang="en-IE" sz="2200" dirty="0" err="1" smtClean="0"/>
              <a:t>etc</a:t>
            </a:r>
            <a:r>
              <a:rPr lang="en-IE" sz="2200" dirty="0" smtClean="0"/>
              <a:t>). For example, the Element </a:t>
            </a:r>
            <a:r>
              <a:rPr lang="en-IE" sz="2200" i="1" dirty="0" smtClean="0"/>
              <a:t>Using Expressive Arts to Communicate </a:t>
            </a:r>
            <a:r>
              <a:rPr lang="en-IE" sz="2200" dirty="0" smtClean="0"/>
              <a:t> in the PLU Communicating and Literacy lends itself well to the Arts subjects so </a:t>
            </a:r>
            <a:r>
              <a:rPr lang="en-IE" sz="2200" dirty="0" smtClean="0"/>
              <a:t>Art</a:t>
            </a:r>
            <a:r>
              <a:rPr lang="en-IE" sz="2200" dirty="0" smtClean="0"/>
              <a:t>, </a:t>
            </a:r>
            <a:r>
              <a:rPr lang="en-IE" sz="2200" dirty="0" smtClean="0"/>
              <a:t>Music </a:t>
            </a:r>
            <a:r>
              <a:rPr lang="en-IE" sz="2200" dirty="0" smtClean="0"/>
              <a:t>and </a:t>
            </a:r>
            <a:r>
              <a:rPr lang="en-IE" sz="2200" dirty="0" smtClean="0"/>
              <a:t>Drama </a:t>
            </a:r>
            <a:r>
              <a:rPr lang="en-IE" sz="2200" dirty="0" smtClean="0"/>
              <a:t>can be taught through this Element.</a:t>
            </a:r>
          </a:p>
          <a:p>
            <a:endParaRPr lang="en-IE" sz="2200" dirty="0"/>
          </a:p>
          <a:p>
            <a:endParaRPr lang="en-IE" sz="2200" dirty="0" smtClean="0"/>
          </a:p>
          <a:p>
            <a:r>
              <a:rPr lang="en-IE" sz="2200" dirty="0" smtClean="0"/>
              <a:t>. </a:t>
            </a:r>
          </a:p>
          <a:p>
            <a:endParaRPr lang="en-IE" dirty="0"/>
          </a:p>
        </p:txBody>
      </p:sp>
      <p:pic>
        <p:nvPicPr>
          <p:cNvPr id="3074" name="Picture 2" descr="Image result for images schoo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8336"/>
            <a:ext cx="12298680" cy="17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96135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0">
            <a:extLst>
              <a:ext uri="{FF2B5EF4-FFF2-40B4-BE49-F238E27FC236}">
                <a16:creationId xmlns=""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1" name="Rectangle 12">
            <a:extLst>
              <a:ext uri="{FF2B5EF4-FFF2-40B4-BE49-F238E27FC236}">
                <a16:creationId xmlns=""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14">
            <a:extLst>
              <a:ext uri="{FF2B5EF4-FFF2-40B4-BE49-F238E27FC236}">
                <a16:creationId xmlns=""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6">
            <a:extLst>
              <a:ext uri="{FF2B5EF4-FFF2-40B4-BE49-F238E27FC236}">
                <a16:creationId xmlns=""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=""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=""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2">
            <a:extLst>
              <a:ext uri="{FF2B5EF4-FFF2-40B4-BE49-F238E27FC236}">
                <a16:creationId xmlns=""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=""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6">
            <a:extLst>
              <a:ext uri="{FF2B5EF4-FFF2-40B4-BE49-F238E27FC236}">
                <a16:creationId xmlns=""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08E33-5F0E-4C9A-8B3F-7013CE9B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IE" sz="3600">
                <a:solidFill>
                  <a:srgbClr val="FFFFFF"/>
                </a:solidFill>
              </a:rPr>
              <a:t>Assessment </a:t>
            </a:r>
          </a:p>
        </p:txBody>
      </p:sp>
      <p:pic>
        <p:nvPicPr>
          <p:cNvPr id="4" name="Content Placeholder 3" descr="A screenshot of a cell phone screen with text&#10;&#10;Description automatically generated">
            <a:extLst>
              <a:ext uri="{FF2B5EF4-FFF2-40B4-BE49-F238E27FC236}">
                <a16:creationId xmlns="" xmlns:a16="http://schemas.microsoft.com/office/drawing/2014/main" id="{ABA28D61-484A-45C2-A559-B49BC9841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835989"/>
            <a:ext cx="4713480" cy="484676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D78A6D1-E83B-4457-9845-C7DE8CBD67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31" y="2708968"/>
            <a:ext cx="3624242" cy="262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13871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="" xmlns:a16="http://schemas.microsoft.com/office/drawing/2014/main" id="{1E5DE4BB-DCED-4070-90F4-46086B1FC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53" y="-38717"/>
            <a:ext cx="6813972" cy="6896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04F049-5F71-4E79-A95F-E0FBE7C8321A}"/>
              </a:ext>
            </a:extLst>
          </p:cNvPr>
          <p:cNvSpPr txBox="1"/>
          <p:nvPr/>
        </p:nvSpPr>
        <p:spPr>
          <a:xfrm>
            <a:off x="525770" y="653241"/>
            <a:ext cx="4351029" cy="56938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2600" b="1" dirty="0">
                <a:solidFill>
                  <a:srgbClr val="00B0F0"/>
                </a:solidFill>
              </a:rPr>
              <a:t>Collecting Evidence </a:t>
            </a:r>
          </a:p>
          <a:p>
            <a:endParaRPr lang="en-IE" sz="2600" b="1" dirty="0">
              <a:solidFill>
                <a:srgbClr val="00B0F0"/>
              </a:solidFill>
            </a:endParaRPr>
          </a:p>
          <a:p>
            <a:r>
              <a:rPr lang="en-IE" sz="2600" dirty="0">
                <a:solidFill>
                  <a:srgbClr val="00B0F0"/>
                </a:solidFill>
              </a:rPr>
              <a:t>Evidence collection is teacher led. </a:t>
            </a:r>
          </a:p>
          <a:p>
            <a:endParaRPr lang="en-IE" sz="2600" dirty="0">
              <a:solidFill>
                <a:srgbClr val="00B0F0"/>
              </a:solidFill>
            </a:endParaRPr>
          </a:p>
          <a:p>
            <a:r>
              <a:rPr lang="en-IE" sz="2600" dirty="0">
                <a:solidFill>
                  <a:srgbClr val="00B0F0"/>
                </a:solidFill>
              </a:rPr>
              <a:t>It can include worksheets, work samples, assessments, </a:t>
            </a:r>
            <a:r>
              <a:rPr lang="en-IE" sz="2600" dirty="0" err="1">
                <a:solidFill>
                  <a:srgbClr val="00B0F0"/>
                </a:solidFill>
              </a:rPr>
              <a:t>ePortfolios</a:t>
            </a:r>
            <a:r>
              <a:rPr lang="en-IE" sz="2600" dirty="0">
                <a:solidFill>
                  <a:srgbClr val="00B0F0"/>
                </a:solidFill>
              </a:rPr>
              <a:t>, observations, checklists, photographs, audio recordings etc </a:t>
            </a:r>
          </a:p>
          <a:p>
            <a:endParaRPr lang="en-IE" sz="2600" dirty="0">
              <a:solidFill>
                <a:srgbClr val="00B0F0"/>
              </a:solidFill>
            </a:endParaRPr>
          </a:p>
          <a:p>
            <a:r>
              <a:rPr lang="en-IE" sz="2600" dirty="0">
                <a:solidFill>
                  <a:srgbClr val="00B0F0"/>
                </a:solidFill>
              </a:rPr>
              <a:t>The evidence of learning is recorded in the students’ assessment folders.</a:t>
            </a: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1308041886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ED46D40-2023-4B90-89E2-73846E5A9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61" y="0"/>
            <a:ext cx="741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07005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4ED9F48-6A33-43A7-923B-E439681E5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0" y="166687"/>
            <a:ext cx="8439150" cy="6524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05600" y="350520"/>
            <a:ext cx="2621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When finished, </a:t>
            </a:r>
            <a:r>
              <a:rPr lang="en-IE" sz="1600" b="1" dirty="0" smtClean="0"/>
              <a:t>2 the Junior Cycle level 2 students </a:t>
            </a:r>
            <a:r>
              <a:rPr lang="en-IE" sz="1600" b="1" dirty="0" smtClean="0"/>
              <a:t>are at level 2 on the National Framework of Qualifications in Ireland. </a:t>
            </a:r>
            <a:endParaRPr lang="en-IE" sz="1600" b="1" dirty="0"/>
          </a:p>
        </p:txBody>
      </p:sp>
    </p:spTree>
    <p:extLst>
      <p:ext uri="{BB962C8B-B14F-4D97-AF65-F5344CB8AC3E}">
        <p14:creationId xmlns:p14="http://schemas.microsoft.com/office/powerpoint/2010/main" val="491188628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EF6CC-792D-4728-8196-A8E0780E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r>
              <a:rPr lang="en-IE" sz="3600" dirty="0"/>
              <a:t/>
            </a:r>
            <a:br>
              <a:rPr lang="en-IE" sz="3600" dirty="0"/>
            </a:br>
            <a:r>
              <a:rPr lang="en-IE" sz="3600" dirty="0"/>
              <a:t>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FAA9DA-FC8E-4613-94D4-12CA466C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18" y="2160589"/>
            <a:ext cx="4414801" cy="3880773"/>
          </a:xfrm>
        </p:spPr>
        <p:txBody>
          <a:bodyPr>
            <a:normAutofit fontScale="92500" lnSpcReduction="10000"/>
          </a:bodyPr>
          <a:lstStyle/>
          <a:p>
            <a:r>
              <a:rPr lang="en-IE" sz="1800" dirty="0"/>
              <a:t>The </a:t>
            </a:r>
            <a:r>
              <a:rPr lang="en-IE" sz="1800" dirty="0" smtClean="0"/>
              <a:t>Junior Cycle exam results for level 3 are released by the State Examinations Committee in the September. </a:t>
            </a:r>
            <a:endParaRPr lang="en-IE" sz="1800" dirty="0"/>
          </a:p>
          <a:p>
            <a:r>
              <a:rPr lang="en-IE" sz="1800" dirty="0" smtClean="0"/>
              <a:t>In St. Michael’s School students who  were following the Level 2 programme will have their evidence internally moderated  and receive confirmation of their results on the same day as those who did level 3. </a:t>
            </a:r>
            <a:endParaRPr lang="en-IE" sz="1800" dirty="0"/>
          </a:p>
          <a:p>
            <a:r>
              <a:rPr lang="en-IE" sz="1800" dirty="0" smtClean="0"/>
              <a:t>The Junior Cycle Profile of Achievement (formerly Junior Certificate) is received by level 1,2,and 3 pupils throughout Ireland </a:t>
            </a:r>
            <a:r>
              <a:rPr lang="en-IE" dirty="0" smtClean="0"/>
              <a:t>usually in </a:t>
            </a:r>
            <a:r>
              <a:rPr lang="en-IE" sz="1800" dirty="0" smtClean="0"/>
              <a:t>January</a:t>
            </a:r>
            <a:r>
              <a:rPr lang="en-IE" sz="1800" dirty="0" smtClean="0"/>
              <a:t>.  </a:t>
            </a:r>
            <a:endParaRPr lang="en-IE" sz="1800" dirty="0"/>
          </a:p>
        </p:txBody>
      </p:sp>
      <p:pic>
        <p:nvPicPr>
          <p:cNvPr id="6" name="Picture 2" descr="Image result for fire works cartoon">
            <a:extLst>
              <a:ext uri="{FF2B5EF4-FFF2-40B4-BE49-F238E27FC236}">
                <a16:creationId xmlns="" xmlns:a16="http://schemas.microsoft.com/office/drawing/2014/main" id="{4C2FAA3F-770D-486A-873C-601DA95C5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 r="2" b="1470"/>
          <a:stretch/>
        </p:blipFill>
        <p:spPr bwMode="auto">
          <a:xfrm>
            <a:off x="5320734" y="2158073"/>
            <a:ext cx="1901159" cy="182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ire works cartoon">
            <a:extLst>
              <a:ext uri="{FF2B5EF4-FFF2-40B4-BE49-F238E27FC236}">
                <a16:creationId xmlns="" xmlns:a16="http://schemas.microsoft.com/office/drawing/2014/main" id="{1847EA0D-9A73-48B7-8185-AFC9A9AFD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 r="2" b="1470"/>
          <a:stretch/>
        </p:blipFill>
        <p:spPr bwMode="auto">
          <a:xfrm flipH="1">
            <a:off x="7372840" y="2158073"/>
            <a:ext cx="1901159" cy="182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Isosceles Triangle 8">
            <a:extLst>
              <a:ext uri="{FF2B5EF4-FFF2-40B4-BE49-F238E27FC236}">
                <a16:creationId xmlns="" xmlns:a16="http://schemas.microsoft.com/office/drawing/2014/main" id="{59B8ED24-0AD1-48BE-AD25-30AC9FCFA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2" name="Picture 4" descr="Image result for outline graduation throwing caps">
            <a:extLst>
              <a:ext uri="{FF2B5EF4-FFF2-40B4-BE49-F238E27FC236}">
                <a16:creationId xmlns="" xmlns:a16="http://schemas.microsoft.com/office/drawing/2014/main" id="{82436673-2245-44EE-B036-E7841D59B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r="949" b="-5"/>
          <a:stretch/>
        </p:blipFill>
        <p:spPr bwMode="auto">
          <a:xfrm>
            <a:off x="5320735" y="4140649"/>
            <a:ext cx="3953266" cy="190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9EADBF2A-793F-4288-A017-8D757E0F199B}"/>
              </a:ext>
            </a:extLst>
          </p:cNvPr>
          <p:cNvSpPr txBox="1">
            <a:spLocks/>
          </p:cNvSpPr>
          <p:nvPr/>
        </p:nvSpPr>
        <p:spPr>
          <a:xfrm>
            <a:off x="3315027" y="139808"/>
            <a:ext cx="3108026" cy="3838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8422587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574086C-F6E3-4E17-A7A7-63AF6F3C7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27" y="85165"/>
            <a:ext cx="4998621" cy="66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9686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32995A-B467-44F3-BE5E-5F2276D1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102"/>
          </a:xfrm>
        </p:spPr>
        <p:txBody>
          <a:bodyPr/>
          <a:lstStyle/>
          <a:p>
            <a:pPr algn="ctr"/>
            <a:r>
              <a:rPr lang="en-IE" dirty="0"/>
              <a:t>Introduction to the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335511-EAD5-4640-AA1C-50B773498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9703"/>
            <a:ext cx="8596668" cy="4701660"/>
          </a:xfrm>
        </p:spPr>
        <p:txBody>
          <a:bodyPr>
            <a:normAutofit/>
          </a:bodyPr>
          <a:lstStyle/>
          <a:p>
            <a:r>
              <a:rPr lang="en-IE" dirty="0"/>
              <a:t>Students need to spend </a:t>
            </a:r>
            <a:r>
              <a:rPr lang="en-IE" dirty="0" smtClean="0"/>
              <a:t>3 </a:t>
            </a:r>
            <a:r>
              <a:rPr lang="en-IE" dirty="0"/>
              <a:t>years working on the JC2 programme to successfully engage with all of the learning outcomes. 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Evidence of learning is recorded and collected continuously throughout the programme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/>
              <a:t> The JC2 programme does not involve state exams in June at the end of the 3 years. </a:t>
            </a: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We have 3 year groups and each class consists of pupils from the same year. </a:t>
            </a:r>
          </a:p>
          <a:p>
            <a:endParaRPr lang="en-IE" dirty="0"/>
          </a:p>
          <a:p>
            <a:r>
              <a:rPr lang="en-IE" dirty="0" smtClean="0"/>
              <a:t>This </a:t>
            </a:r>
            <a:r>
              <a:rPr lang="en-IE" dirty="0"/>
              <a:t>year, our school has 7 classes working on the </a:t>
            </a:r>
            <a:r>
              <a:rPr lang="en-IE" dirty="0" smtClean="0"/>
              <a:t>JC </a:t>
            </a:r>
            <a:r>
              <a:rPr lang="en-IE" dirty="0"/>
              <a:t>programme. </a:t>
            </a:r>
          </a:p>
        </p:txBody>
      </p:sp>
    </p:spTree>
    <p:extLst>
      <p:ext uri="{BB962C8B-B14F-4D97-AF65-F5344CB8AC3E}">
        <p14:creationId xmlns:p14="http://schemas.microsoft.com/office/powerpoint/2010/main" val="3372138953"/>
      </p:ext>
    </p:extLst>
  </p:cSld>
  <p:clrMapOvr>
    <a:masterClrMapping/>
  </p:clrMapOvr>
  <p:transition spd="med" advClick="0" advTm="4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9">
            <a:extLst>
              <a:ext uri="{FF2B5EF4-FFF2-40B4-BE49-F238E27FC236}">
                <a16:creationId xmlns="" xmlns:a16="http://schemas.microsoft.com/office/drawing/2014/main" id="{655AE6B0-AC9E-4167-806F-E9DB135FC4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283B8-9F15-4C02-A5B6-D122C933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IE" sz="4400"/>
              <a:t>Key Terms </a:t>
            </a:r>
          </a:p>
        </p:txBody>
      </p:sp>
      <p:grpSp>
        <p:nvGrpSpPr>
          <p:cNvPr id="38" name="Group 11">
            <a:extLst>
              <a:ext uri="{FF2B5EF4-FFF2-40B4-BE49-F238E27FC236}">
                <a16:creationId xmlns="" xmlns:a16="http://schemas.microsoft.com/office/drawing/2014/main" id="{3523416A-383B-4FDC-B4C9-D8EDDFE9C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B0D29D5-3F7C-4197-821B-6D60A66CC0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3">
              <a:extLst>
                <a:ext uri="{FF2B5EF4-FFF2-40B4-BE49-F238E27FC236}">
                  <a16:creationId xmlns="" xmlns:a16="http://schemas.microsoft.com/office/drawing/2014/main" id="{347FB49A-3541-428A-AADE-682A3C505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="" xmlns:a16="http://schemas.microsoft.com/office/drawing/2014/main" id="{D96F53DC-08F1-42C6-B558-B83D54B276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5">
              <a:extLst>
                <a:ext uri="{FF2B5EF4-FFF2-40B4-BE49-F238E27FC236}">
                  <a16:creationId xmlns="" xmlns:a16="http://schemas.microsoft.com/office/drawing/2014/main" id="{AFE48CAF-A51C-463F-A570-ED99439A5C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01F0C48B-50FF-4351-8207-16D0960483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>
              <a:extLst>
                <a:ext uri="{FF2B5EF4-FFF2-40B4-BE49-F238E27FC236}">
                  <a16:creationId xmlns="" xmlns:a16="http://schemas.microsoft.com/office/drawing/2014/main" id="{300384B6-5ED6-4F91-A548-B706D83751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="" xmlns:a16="http://schemas.microsoft.com/office/drawing/2014/main" id="{337AFFAE-C182-463C-9459-8AB3C69D9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="" xmlns:a16="http://schemas.microsoft.com/office/drawing/2014/main" id="{510ACF17-C3F0-42BF-BDEB-D079277121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E804EFD0-B84E-476F-9FC6-6C4A42EA00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22">
            <a:extLst>
              <a:ext uri="{FF2B5EF4-FFF2-40B4-BE49-F238E27FC236}">
                <a16:creationId xmlns="" xmlns:a16="http://schemas.microsoft.com/office/drawing/2014/main" id="{87BD1F4E-A66D-4C06-86DA-8D56CA7A3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="" xmlns:a16="http://schemas.microsoft.com/office/drawing/2014/main" id="{32321E84-09F1-4959-AA58-811487A26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097173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34224" y="5426110"/>
            <a:ext cx="572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SC –Short Course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0068"/>
      </p:ext>
    </p:extLst>
  </p:cSld>
  <p:clrMapOvr>
    <a:masterClrMapping/>
  </p:clrMapOvr>
  <p:transition spd="med" advClick="0" advTm="4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="" xmlns:a16="http://schemas.microsoft.com/office/drawing/2014/main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="" xmlns:a16="http://schemas.microsoft.com/office/drawing/2014/main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="" xmlns:a16="http://schemas.microsoft.com/office/drawing/2014/main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="" xmlns:a16="http://schemas.microsoft.com/office/drawing/2014/main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="" xmlns:a16="http://schemas.microsoft.com/office/drawing/2014/main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="" xmlns:a16="http://schemas.microsoft.com/office/drawing/2014/main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="" xmlns:a16="http://schemas.microsoft.com/office/drawing/2014/main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="" xmlns:a16="http://schemas.microsoft.com/office/drawing/2014/main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="" xmlns:a16="http://schemas.microsoft.com/office/drawing/2014/main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=""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=""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=""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=""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=""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=""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=""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=""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junior cycle 2">
            <a:extLst>
              <a:ext uri="{FF2B5EF4-FFF2-40B4-BE49-F238E27FC236}">
                <a16:creationId xmlns="" xmlns:a16="http://schemas.microsoft.com/office/drawing/2014/main" id="{46AF9A87-8B00-4A30-A529-E4C0A9D5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950" y="480060"/>
            <a:ext cx="6812357" cy="57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385" y="954593"/>
            <a:ext cx="2763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Key Skills and 24 statements of Learning are for all Junior Cycle pupils at levels 1,2 and 3. </a:t>
            </a:r>
          </a:p>
          <a:p>
            <a:endParaRPr lang="en-GB" dirty="0"/>
          </a:p>
          <a:p>
            <a:r>
              <a:rPr lang="en-GB" dirty="0" smtClean="0"/>
              <a:t>These skills are developed throughout the 3 years of the Junior Cycle programme.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099452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C:\Users\smnotebook10\Downloads\20191114_114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22349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 descr="C:\Users\smnotebook10\Downloads\20191114_114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23814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="" xmlns:a16="http://schemas.microsoft.com/office/drawing/2014/main" id="{35002F6C-0142-4BD1-B14C-B2A8BE2BC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3E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889F2A4C-8C64-4700-8689-78F603984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35E1F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DBB684-C872-48F1-AB44-66C8DE902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26" y="560916"/>
            <a:ext cx="5435017" cy="5736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56921E-AE60-4A22-AAD9-4D08AE60B417}"/>
              </a:ext>
            </a:extLst>
          </p:cNvPr>
          <p:cNvSpPr txBox="1"/>
          <p:nvPr/>
        </p:nvSpPr>
        <p:spPr>
          <a:xfrm>
            <a:off x="744280" y="2057399"/>
            <a:ext cx="4157330" cy="1785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2200" dirty="0">
                <a:solidFill>
                  <a:srgbClr val="0070C0"/>
                </a:solidFill>
              </a:rPr>
              <a:t>The </a:t>
            </a:r>
            <a:r>
              <a:rPr lang="en-IE" sz="2200" dirty="0" smtClean="0">
                <a:solidFill>
                  <a:srgbClr val="0070C0"/>
                </a:solidFill>
              </a:rPr>
              <a:t>Junior Cycle Level </a:t>
            </a:r>
            <a:r>
              <a:rPr lang="en-IE" sz="2200" dirty="0" smtClean="0">
                <a:solidFill>
                  <a:srgbClr val="0070C0"/>
                </a:solidFill>
              </a:rPr>
              <a:t>2 </a:t>
            </a:r>
            <a:r>
              <a:rPr lang="en-IE" sz="2200" dirty="0">
                <a:solidFill>
                  <a:srgbClr val="0070C0"/>
                </a:solidFill>
              </a:rPr>
              <a:t>programme is student focused with the students and their learning prioritised at all times. </a:t>
            </a:r>
          </a:p>
        </p:txBody>
      </p:sp>
    </p:spTree>
    <p:extLst>
      <p:ext uri="{BB962C8B-B14F-4D97-AF65-F5344CB8AC3E}">
        <p14:creationId xmlns:p14="http://schemas.microsoft.com/office/powerpoint/2010/main" val="1975701000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757</Words>
  <Application>Microsoft Office PowerPoint</Application>
  <PresentationFormat>Custom</PresentationFormat>
  <Paragraphs>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JUNIOR CYCLE Level 2   Parent Information</vt:lpstr>
      <vt:lpstr>PowerPoint Presentation</vt:lpstr>
      <vt:lpstr>PowerPoint Presentation</vt:lpstr>
      <vt:lpstr>Introduction to the Programme</vt:lpstr>
      <vt:lpstr>Key Terms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Courses </vt:lpstr>
      <vt:lpstr>The 5 PLUs of the JC2 Programme </vt:lpstr>
      <vt:lpstr>PowerPoint Presentation</vt:lpstr>
      <vt:lpstr>Priority Learning Units (PLUs)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Priority Learning Units (PLUs) </vt:lpstr>
      <vt:lpstr>Other areas of learning: </vt:lpstr>
      <vt:lpstr>Other subjects </vt:lpstr>
      <vt:lpstr>Assessment </vt:lpstr>
      <vt:lpstr>PowerPoint Presentation</vt:lpstr>
      <vt:lpstr>PowerPoint Presentation</vt:lpstr>
      <vt:lpstr>PowerPoint Presentation</vt:lpstr>
      <vt:lpstr> Certification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JC2 Parent Information Meeting</dc:title>
  <dc:creator>Ciara Murphy</dc:creator>
  <cp:lastModifiedBy>Laptop 43</cp:lastModifiedBy>
  <cp:revision>14</cp:revision>
  <dcterms:created xsi:type="dcterms:W3CDTF">2019-10-24T20:52:00Z</dcterms:created>
  <dcterms:modified xsi:type="dcterms:W3CDTF">2022-11-30T14:16:46Z</dcterms:modified>
</cp:coreProperties>
</file>